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970"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06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8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09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97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45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43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6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47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33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52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6/6/2020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46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34"/>
          </a:xfrm>
        </p:spPr>
        <p:txBody>
          <a:bodyPr>
            <a:normAutofit fontScale="90000"/>
          </a:bodyPr>
          <a:lstStyle/>
          <a:p>
            <a:r>
              <a:rPr lang="en-ZA" b="1" u="sng" dirty="0" smtClean="0"/>
              <a:t>MAGNETIC</a:t>
            </a:r>
            <a:br>
              <a:rPr lang="en-ZA" b="1" u="sng" dirty="0" smtClean="0"/>
            </a:br>
            <a:r>
              <a:rPr lang="en-ZA" b="1" u="sng" dirty="0" smtClean="0"/>
              <a:t>FORCE</a:t>
            </a:r>
            <a:endParaRPr lang="en-ZA" b="1" u="sng" dirty="0"/>
          </a:p>
        </p:txBody>
      </p:sp>
      <p:sp>
        <p:nvSpPr>
          <p:cNvPr id="3" name="Content Placeholder 2"/>
          <p:cNvSpPr>
            <a:spLocks noGrp="1"/>
          </p:cNvSpPr>
          <p:nvPr>
            <p:ph idx="1"/>
          </p:nvPr>
        </p:nvSpPr>
        <p:spPr>
          <a:xfrm>
            <a:off x="0" y="1285860"/>
            <a:ext cx="9144000" cy="5572140"/>
          </a:xfrm>
        </p:spPr>
        <p:txBody>
          <a:bodyPr>
            <a:normAutofit fontScale="85000" lnSpcReduction="20000"/>
          </a:bodyPr>
          <a:lstStyle/>
          <a:p>
            <a:pPr algn="just"/>
            <a:r>
              <a:rPr lang="en-ZA" dirty="0" smtClean="0"/>
              <a:t>The most common magnets are made of Iron (Fe). They may also include Steel, Nickel (Ni), Cobalt (Co).</a:t>
            </a:r>
          </a:p>
          <a:p>
            <a:pPr algn="just"/>
            <a:r>
              <a:rPr lang="en-ZA" dirty="0" smtClean="0"/>
              <a:t>The side of the magnet that points north (red) is called its North Pole – the other side (blue) is its South Pole. This is because the Earth has a magnetic core.</a:t>
            </a:r>
          </a:p>
          <a:p>
            <a:pPr algn="ctr">
              <a:buNone/>
            </a:pPr>
            <a:r>
              <a:rPr lang="en-ZA" b="1" i="1" u="sng" dirty="0" smtClean="0"/>
              <a:t>Rule</a:t>
            </a:r>
            <a:r>
              <a:rPr lang="en-ZA" b="1" i="1" dirty="0" smtClean="0"/>
              <a:t>: Opposites attract. Like poles repel.</a:t>
            </a:r>
          </a:p>
          <a:p>
            <a:pPr algn="just">
              <a:buNone/>
            </a:pPr>
            <a:r>
              <a:rPr lang="en-ZA" dirty="0" smtClean="0"/>
              <a:t>Around the magnet is its </a:t>
            </a:r>
            <a:r>
              <a:rPr lang="en-ZA" b="1" u="sng" dirty="0" smtClean="0"/>
              <a:t>magnetic field</a:t>
            </a:r>
            <a:r>
              <a:rPr lang="en-ZA" dirty="0" smtClean="0"/>
              <a:t>, in which its force can be felt.</a:t>
            </a:r>
          </a:p>
          <a:p>
            <a:pPr algn="just">
              <a:buFontTx/>
              <a:buChar char="-"/>
            </a:pPr>
            <a:r>
              <a:rPr lang="en-ZA" dirty="0" smtClean="0"/>
              <a:t>Invisible field lines run from North to South.</a:t>
            </a:r>
          </a:p>
          <a:p>
            <a:pPr algn="just">
              <a:buFontTx/>
              <a:buChar char="-"/>
            </a:pPr>
            <a:r>
              <a:rPr lang="en-ZA" dirty="0" smtClean="0"/>
              <a:t>They do not cross each other.</a:t>
            </a:r>
          </a:p>
          <a:p>
            <a:pPr algn="just">
              <a:buFontTx/>
              <a:buChar char="-"/>
            </a:pPr>
            <a:r>
              <a:rPr lang="en-ZA" dirty="0" smtClean="0"/>
              <a:t>Where they are more concentrated, it has a higher force.</a:t>
            </a:r>
          </a:p>
          <a:p>
            <a:pPr algn="just">
              <a:buNone/>
            </a:pPr>
            <a:r>
              <a:rPr lang="en-ZA" b="1" u="sng" dirty="0" smtClean="0"/>
              <a:t>Magnets are used in</a:t>
            </a:r>
            <a:r>
              <a:rPr lang="en-ZA" dirty="0" smtClean="0"/>
              <a:t>: Computers. Speakers. </a:t>
            </a:r>
            <a:r>
              <a:rPr lang="en-ZA" dirty="0" err="1" smtClean="0"/>
              <a:t>PhotoStatting</a:t>
            </a:r>
            <a:r>
              <a:rPr lang="en-ZA" dirty="0" smtClean="0"/>
              <a:t> machines. X-ray machines. Generators for electricity. Electromagnetic cranes. Credit cards. </a:t>
            </a:r>
            <a:r>
              <a:rPr lang="en-ZA" dirty="0" err="1" smtClean="0"/>
              <a:t>DoorBells</a:t>
            </a:r>
            <a:r>
              <a:rPr lang="en-ZA" dirty="0" smtClean="0"/>
              <a:t>. Phones.</a:t>
            </a:r>
            <a:endParaRPr lang="en-Z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3286116" cy="1378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8112" y="4"/>
            <a:ext cx="3305888" cy="137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141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586"/>
          </a:xfrm>
        </p:spPr>
        <p:txBody>
          <a:bodyPr>
            <a:normAutofit fontScale="90000"/>
          </a:bodyPr>
          <a:lstStyle/>
          <a:p>
            <a:r>
              <a:rPr lang="en-ZA" b="1" u="sng" dirty="0" smtClean="0"/>
              <a:t>ELECTROSTATIC</a:t>
            </a:r>
            <a:br>
              <a:rPr lang="en-ZA" b="1" u="sng" dirty="0" smtClean="0"/>
            </a:br>
            <a:r>
              <a:rPr lang="en-ZA" b="1" u="sng" dirty="0" smtClean="0"/>
              <a:t>FORCES</a:t>
            </a:r>
            <a:endParaRPr lang="en-ZA" b="1" u="sng" dirty="0"/>
          </a:p>
        </p:txBody>
      </p:sp>
      <p:sp>
        <p:nvSpPr>
          <p:cNvPr id="3" name="Content Placeholder 2"/>
          <p:cNvSpPr>
            <a:spLocks noGrp="1"/>
          </p:cNvSpPr>
          <p:nvPr>
            <p:ph idx="1"/>
          </p:nvPr>
        </p:nvSpPr>
        <p:spPr>
          <a:xfrm>
            <a:off x="0" y="1371600"/>
            <a:ext cx="9144000" cy="5486400"/>
          </a:xfrm>
        </p:spPr>
        <p:txBody>
          <a:bodyPr>
            <a:normAutofit fontScale="70000" lnSpcReduction="20000"/>
          </a:bodyPr>
          <a:lstStyle/>
          <a:p>
            <a:pPr algn="ctr">
              <a:buNone/>
            </a:pPr>
            <a:r>
              <a:rPr lang="en-ZA" b="1" i="1" dirty="0" err="1" smtClean="0"/>
              <a:t>ElectroStatic</a:t>
            </a:r>
            <a:r>
              <a:rPr lang="en-ZA" b="1" i="1" dirty="0" smtClean="0"/>
              <a:t> Forces </a:t>
            </a:r>
            <a:r>
              <a:rPr lang="en-ZA" sz="3400" b="1" i="1" dirty="0" smtClean="0"/>
              <a:t>form when two </a:t>
            </a:r>
            <a:r>
              <a:rPr lang="en-ZA" sz="3400" b="1" i="1" u="sng" dirty="0" smtClean="0"/>
              <a:t>electrically charged </a:t>
            </a:r>
            <a:r>
              <a:rPr lang="en-ZA" sz="3400" b="1" i="1" dirty="0" smtClean="0"/>
              <a:t>objects have a force of attraction or repulsion, without touching each other.</a:t>
            </a:r>
          </a:p>
          <a:p>
            <a:pPr algn="just">
              <a:buFont typeface="Arial" charset="0"/>
              <a:buChar char="•"/>
            </a:pPr>
            <a:r>
              <a:rPr lang="en-ZA" sz="3400" dirty="0" smtClean="0"/>
              <a:t>In a </a:t>
            </a:r>
            <a:r>
              <a:rPr lang="en-ZA" sz="3400" b="1" dirty="0" smtClean="0"/>
              <a:t>neutral</a:t>
            </a:r>
            <a:r>
              <a:rPr lang="en-ZA" sz="3400" dirty="0" smtClean="0"/>
              <a:t> object, the </a:t>
            </a:r>
            <a:r>
              <a:rPr lang="en-ZA" sz="3400" i="1" dirty="0" smtClean="0"/>
              <a:t>number of positives </a:t>
            </a:r>
            <a:r>
              <a:rPr lang="en-ZA" sz="3400" u="sng" dirty="0" smtClean="0"/>
              <a:t>equals</a:t>
            </a:r>
            <a:r>
              <a:rPr lang="en-ZA" sz="3400" dirty="0" smtClean="0"/>
              <a:t> the </a:t>
            </a:r>
            <a:r>
              <a:rPr lang="en-ZA" sz="3400" i="1" dirty="0" smtClean="0"/>
              <a:t>number of negatives</a:t>
            </a:r>
            <a:r>
              <a:rPr lang="en-ZA" sz="3400" dirty="0" smtClean="0"/>
              <a:t>.</a:t>
            </a:r>
          </a:p>
          <a:p>
            <a:pPr algn="just">
              <a:buFontTx/>
              <a:buChar char="-"/>
            </a:pPr>
            <a:r>
              <a:rPr lang="en-ZA" sz="3400" dirty="0" smtClean="0"/>
              <a:t>If you rub extra electrons </a:t>
            </a:r>
            <a:r>
              <a:rPr lang="en-ZA" sz="3400" u="sng" dirty="0" smtClean="0"/>
              <a:t>off</a:t>
            </a:r>
            <a:r>
              <a:rPr lang="en-ZA" sz="3400" dirty="0" smtClean="0"/>
              <a:t> an object, it becomes </a:t>
            </a:r>
            <a:r>
              <a:rPr lang="en-ZA" sz="3400" b="1" dirty="0" smtClean="0"/>
              <a:t>positively</a:t>
            </a:r>
            <a:r>
              <a:rPr lang="en-ZA" sz="3400" dirty="0" smtClean="0"/>
              <a:t> charged.</a:t>
            </a:r>
          </a:p>
          <a:p>
            <a:pPr algn="just">
              <a:buFontTx/>
              <a:buChar char="-"/>
            </a:pPr>
            <a:r>
              <a:rPr lang="en-ZA" sz="3400" dirty="0" smtClean="0"/>
              <a:t>If you rub extra electrons </a:t>
            </a:r>
            <a:r>
              <a:rPr lang="en-ZA" sz="3400" u="sng" dirty="0" smtClean="0"/>
              <a:t>onto</a:t>
            </a:r>
            <a:r>
              <a:rPr lang="en-ZA" sz="3400" dirty="0" smtClean="0"/>
              <a:t> an object, it becomes </a:t>
            </a:r>
            <a:r>
              <a:rPr lang="en-ZA" sz="3400" b="1" dirty="0" smtClean="0"/>
              <a:t>negatively</a:t>
            </a:r>
            <a:r>
              <a:rPr lang="en-ZA" sz="3400" dirty="0" smtClean="0"/>
              <a:t> charged.</a:t>
            </a:r>
          </a:p>
          <a:p>
            <a:pPr algn="ctr">
              <a:buNone/>
            </a:pPr>
            <a:r>
              <a:rPr lang="en-ZA" sz="3400" i="1" dirty="0" smtClean="0"/>
              <a:t>(See page 50 for how to charge different rods.)</a:t>
            </a:r>
          </a:p>
          <a:p>
            <a:pPr algn="ctr">
              <a:buNone/>
            </a:pPr>
            <a:endParaRPr lang="en-ZA" sz="3400" i="1" dirty="0" smtClean="0"/>
          </a:p>
          <a:p>
            <a:pPr algn="ctr">
              <a:buNone/>
            </a:pPr>
            <a:r>
              <a:rPr lang="en-ZA" sz="3400" b="1" i="1" u="sng" dirty="0" smtClean="0"/>
              <a:t>Rule</a:t>
            </a:r>
            <a:r>
              <a:rPr lang="en-ZA" sz="3400" b="1" i="1" dirty="0" smtClean="0"/>
              <a:t>: Opposites attract. Like charges repel.</a:t>
            </a:r>
          </a:p>
          <a:p>
            <a:pPr algn="ctr">
              <a:buNone/>
            </a:pPr>
            <a:endParaRPr lang="en-ZA" sz="3400" b="1" i="1" dirty="0" smtClean="0"/>
          </a:p>
          <a:p>
            <a:pPr algn="just">
              <a:buNone/>
            </a:pPr>
            <a:r>
              <a:rPr lang="en-ZA" sz="3400" b="1" u="sng" dirty="0" smtClean="0"/>
              <a:t>Reminder</a:t>
            </a:r>
            <a:r>
              <a:rPr lang="en-ZA" sz="3400" dirty="0" smtClean="0"/>
              <a:t>: Wind can rub electrons off one cloud, and onto another cloud. These extra electron can now jump from the negative cloud to the positive cloud. We call this </a:t>
            </a:r>
            <a:r>
              <a:rPr lang="en-ZA" sz="3400" b="1" i="1" dirty="0" smtClean="0"/>
              <a:t>LIGHTNING</a:t>
            </a:r>
            <a:r>
              <a:rPr lang="en-ZA" sz="3400" dirty="0" smtClean="0"/>
              <a:t>. (Earth can also be part of this.)</a:t>
            </a:r>
            <a:endParaRPr lang="en-ZA" sz="3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84013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868" y="0"/>
            <a:ext cx="284013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610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0"/>
            <a:ext cx="5184576" cy="942958"/>
          </a:xfrm>
        </p:spPr>
        <p:txBody>
          <a:bodyPr>
            <a:normAutofit/>
          </a:bodyPr>
          <a:lstStyle/>
          <a:p>
            <a:r>
              <a:rPr lang="en-ZA" b="1" u="sng" dirty="0" smtClean="0"/>
              <a:t>QUESTIONS Page 105</a:t>
            </a:r>
            <a:endParaRPr lang="en-ZA" b="1" u="sng" dirty="0"/>
          </a:p>
        </p:txBody>
      </p:sp>
      <p:sp>
        <p:nvSpPr>
          <p:cNvPr id="3" name="Content Placeholder 2"/>
          <p:cNvSpPr>
            <a:spLocks noGrp="1"/>
          </p:cNvSpPr>
          <p:nvPr>
            <p:ph idx="1"/>
          </p:nvPr>
        </p:nvSpPr>
        <p:spPr>
          <a:xfrm>
            <a:off x="0" y="1114409"/>
            <a:ext cx="9144000" cy="5698966"/>
          </a:xfrm>
        </p:spPr>
        <p:txBody>
          <a:bodyPr>
            <a:normAutofit fontScale="70000" lnSpcReduction="20000"/>
          </a:bodyPr>
          <a:lstStyle/>
          <a:p>
            <a:pPr algn="just">
              <a:buNone/>
            </a:pPr>
            <a:r>
              <a:rPr lang="en-ZA" u="sng" dirty="0" smtClean="0"/>
              <a:t>Question 1</a:t>
            </a:r>
            <a:r>
              <a:rPr lang="en-ZA" dirty="0" smtClean="0"/>
              <a:t>						      10 X [1] = [10]</a:t>
            </a:r>
          </a:p>
          <a:p>
            <a:pPr marL="514350" indent="-514350" algn="just">
              <a:buAutoNum type="arabicPeriod"/>
            </a:pPr>
            <a:r>
              <a:rPr lang="en-ZA" dirty="0" smtClean="0"/>
              <a:t>Force       		2. Distortion      		 3. Deceleration     </a:t>
            </a:r>
          </a:p>
          <a:p>
            <a:pPr marL="514350" indent="-514350" algn="just">
              <a:buNone/>
            </a:pPr>
            <a:r>
              <a:rPr lang="en-ZA" dirty="0" smtClean="0"/>
              <a:t>4. Balanced forces       	5. Gravitational force       	6. Shear</a:t>
            </a:r>
          </a:p>
          <a:p>
            <a:pPr marL="514350" indent="-514350" algn="just">
              <a:buNone/>
            </a:pPr>
            <a:r>
              <a:rPr lang="en-ZA" dirty="0" smtClean="0"/>
              <a:t> 7. Torsion        8. Friction         9. Gravity         10. Magnetic field</a:t>
            </a:r>
          </a:p>
          <a:p>
            <a:pPr marL="514350" indent="-514350" algn="just">
              <a:buNone/>
            </a:pPr>
            <a:endParaRPr lang="en-ZA" dirty="0" smtClean="0"/>
          </a:p>
          <a:p>
            <a:pPr marL="514350" indent="-514350" algn="just">
              <a:buNone/>
            </a:pPr>
            <a:r>
              <a:rPr lang="en-ZA" u="sng" dirty="0" smtClean="0"/>
              <a:t>Question 2</a:t>
            </a:r>
          </a:p>
          <a:p>
            <a:pPr marL="514350" indent="-514350" algn="just">
              <a:buAutoNum type="arabicPeriod"/>
            </a:pPr>
            <a:r>
              <a:rPr lang="en-ZA" dirty="0" smtClean="0"/>
              <a:t>Start it moving. Make it move faster.				[2]</a:t>
            </a:r>
          </a:p>
          <a:p>
            <a:pPr marL="514350" indent="-514350" algn="just">
              <a:buAutoNum type="arabicPeriod"/>
            </a:pPr>
            <a:r>
              <a:rPr lang="en-ZA" dirty="0" smtClean="0"/>
              <a:t>Its </a:t>
            </a:r>
            <a:r>
              <a:rPr lang="en-ZA" b="1" u="sng" dirty="0" smtClean="0"/>
              <a:t>mass</a:t>
            </a:r>
            <a:r>
              <a:rPr lang="en-ZA" dirty="0" smtClean="0"/>
              <a:t> is </a:t>
            </a:r>
            <a:r>
              <a:rPr lang="en-ZA" b="1" dirty="0" smtClean="0"/>
              <a:t>what</a:t>
            </a:r>
            <a:r>
              <a:rPr lang="en-ZA" dirty="0" smtClean="0"/>
              <a:t> it is made up of. Its </a:t>
            </a:r>
            <a:r>
              <a:rPr lang="en-ZA" b="1" u="sng" dirty="0" smtClean="0"/>
              <a:t>weight</a:t>
            </a:r>
            <a:r>
              <a:rPr lang="en-ZA" dirty="0" smtClean="0"/>
              <a:t> is the </a:t>
            </a:r>
            <a:r>
              <a:rPr lang="en-ZA" b="1" dirty="0" smtClean="0"/>
              <a:t>force</a:t>
            </a:r>
            <a:r>
              <a:rPr lang="en-ZA" dirty="0" smtClean="0"/>
              <a:t> with which it is attracted to the earth. 						[4]</a:t>
            </a:r>
          </a:p>
          <a:p>
            <a:pPr marL="514350" indent="-514350" algn="just">
              <a:buAutoNum type="arabicPeriod"/>
            </a:pPr>
            <a:r>
              <a:rPr lang="en-ZA" b="1" i="1" dirty="0" smtClean="0"/>
              <a:t>M = 10 kg	g = 10		W = ?</a:t>
            </a:r>
          </a:p>
          <a:p>
            <a:pPr marL="514350" indent="-514350" algn="just">
              <a:buNone/>
            </a:pPr>
            <a:r>
              <a:rPr lang="en-ZA" dirty="0" smtClean="0"/>
              <a:t>		W = m X g		= 10 X 10	    	= </a:t>
            </a:r>
            <a:r>
              <a:rPr lang="en-ZA" u="sng" dirty="0" smtClean="0"/>
              <a:t>100 N</a:t>
            </a:r>
            <a:r>
              <a:rPr lang="en-ZA" dirty="0" smtClean="0"/>
              <a:t>		[3]</a:t>
            </a:r>
            <a:endParaRPr lang="en-ZA" u="sng" dirty="0" smtClean="0"/>
          </a:p>
          <a:p>
            <a:pPr marL="514350" indent="-514350" algn="just">
              <a:buNone/>
            </a:pPr>
            <a:r>
              <a:rPr lang="en-ZA" dirty="0" smtClean="0"/>
              <a:t>4. (a) Friction	[1]	(b) Stops you from slipping. Can use it to sharpen knives.  Cars use brakes to slow down. 				[3]</a:t>
            </a:r>
          </a:p>
          <a:p>
            <a:pPr marL="514350" indent="-514350" algn="just">
              <a:buNone/>
            </a:pPr>
            <a:r>
              <a:rPr lang="en-ZA" dirty="0" smtClean="0"/>
              <a:t>5. Tension. Bending. Compression. Torsion. Shear.			[4]</a:t>
            </a:r>
            <a:endParaRPr lang="en-ZA" dirty="0"/>
          </a:p>
        </p:txBody>
      </p:sp>
      <p:pic>
        <p:nvPicPr>
          <p:cNvPr id="4" name="Picture 3"/>
          <p:cNvPicPr>
            <a:picLocks noChangeAspect="1"/>
          </p:cNvPicPr>
          <p:nvPr/>
        </p:nvPicPr>
        <p:blipFill>
          <a:blip r:embed="rId2"/>
          <a:stretch>
            <a:fillRect/>
          </a:stretch>
        </p:blipFill>
        <p:spPr>
          <a:xfrm>
            <a:off x="3" y="14993"/>
            <a:ext cx="3707903" cy="1099416"/>
          </a:xfrm>
          <a:prstGeom prst="rect">
            <a:avLst/>
          </a:prstGeom>
        </p:spPr>
      </p:pic>
    </p:spTree>
    <p:extLst>
      <p:ext uri="{BB962C8B-B14F-4D97-AF65-F5344CB8AC3E}">
        <p14:creationId xmlns:p14="http://schemas.microsoft.com/office/powerpoint/2010/main" val="3584938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algn="just">
              <a:buNone/>
            </a:pPr>
            <a:endParaRPr lang="en-ZA" u="sng" dirty="0" smtClean="0"/>
          </a:p>
          <a:p>
            <a:pPr algn="just">
              <a:buNone/>
            </a:pPr>
            <a:r>
              <a:rPr lang="en-ZA" u="sng" dirty="0" smtClean="0"/>
              <a:t>Question 3</a:t>
            </a:r>
          </a:p>
          <a:p>
            <a:pPr marL="514350" indent="-514350" algn="just">
              <a:buAutoNum type="arabicPeriod"/>
            </a:pPr>
            <a:r>
              <a:rPr lang="en-ZA" b="1" dirty="0" smtClean="0"/>
              <a:t>Acceleration</a:t>
            </a:r>
            <a:r>
              <a:rPr lang="en-ZA" dirty="0" smtClean="0"/>
              <a:t>. </a:t>
            </a:r>
            <a:r>
              <a:rPr lang="en-ZA" b="1" dirty="0" smtClean="0"/>
              <a:t>Deceleration</a:t>
            </a:r>
            <a:r>
              <a:rPr lang="en-ZA" dirty="0" smtClean="0"/>
              <a:t>. </a:t>
            </a:r>
            <a:r>
              <a:rPr lang="en-ZA" b="1" dirty="0" smtClean="0"/>
              <a:t>Direction</a:t>
            </a:r>
            <a:r>
              <a:rPr lang="en-ZA" dirty="0" smtClean="0"/>
              <a:t> change. </a:t>
            </a:r>
            <a:r>
              <a:rPr lang="en-ZA" b="1" dirty="0" smtClean="0"/>
              <a:t>Distorts</a:t>
            </a:r>
            <a:r>
              <a:rPr lang="en-ZA" dirty="0" smtClean="0"/>
              <a:t> an object by changing its shape.							[4]</a:t>
            </a:r>
          </a:p>
          <a:p>
            <a:pPr marL="514350" indent="-514350" algn="just">
              <a:buNone/>
            </a:pPr>
            <a:r>
              <a:rPr lang="en-ZA" dirty="0" smtClean="0"/>
              <a:t>2.</a:t>
            </a:r>
            <a:r>
              <a:rPr lang="en-ZA" i="1" dirty="0" smtClean="0"/>
              <a:t>	</a:t>
            </a:r>
            <a:r>
              <a:rPr lang="en-ZA" b="1" i="1" dirty="0" smtClean="0"/>
              <a:t>m = 50 kg	g = 10		</a:t>
            </a:r>
            <a:r>
              <a:rPr lang="en-ZA" dirty="0" smtClean="0"/>
              <a:t>W = mg	       = 50 X 10	= 500 N    	[3]</a:t>
            </a:r>
          </a:p>
          <a:p>
            <a:pPr marL="514350" indent="-514350" algn="just">
              <a:buNone/>
            </a:pPr>
            <a:r>
              <a:rPr lang="en-ZA" dirty="0" smtClean="0"/>
              <a:t>3. (a) </a:t>
            </a:r>
            <a:r>
              <a:rPr lang="en-ZA" b="1" dirty="0" smtClean="0"/>
              <a:t>Unbalanced</a:t>
            </a:r>
            <a:r>
              <a:rPr lang="en-ZA" dirty="0" smtClean="0"/>
              <a:t> forces. One is </a:t>
            </a:r>
            <a:r>
              <a:rPr lang="en-ZA" b="1" dirty="0" smtClean="0"/>
              <a:t>higher</a:t>
            </a:r>
            <a:r>
              <a:rPr lang="en-ZA" dirty="0" smtClean="0"/>
              <a:t> than the other.			[3]</a:t>
            </a:r>
          </a:p>
          <a:p>
            <a:pPr marL="514350" indent="-514350" algn="just">
              <a:buNone/>
            </a:pPr>
            <a:r>
              <a:rPr lang="en-ZA" dirty="0" smtClean="0"/>
              <a:t>	(b) 320 – 300 = 20 N force, pulling to the left.			[2]</a:t>
            </a:r>
          </a:p>
          <a:p>
            <a:pPr marL="514350" indent="-514350" algn="just">
              <a:buNone/>
            </a:pPr>
            <a:endParaRPr lang="en-US" dirty="0" smtClean="0"/>
          </a:p>
          <a:p>
            <a:pPr marL="514350" indent="-514350" algn="just">
              <a:buNone/>
            </a:pPr>
            <a:endParaRPr lang="en-ZA" dirty="0" smtClean="0"/>
          </a:p>
          <a:p>
            <a:pPr marL="514350" indent="-514350" algn="just">
              <a:buNone/>
            </a:pPr>
            <a:r>
              <a:rPr lang="en-ZA" u="sng" dirty="0" smtClean="0"/>
              <a:t>Question 4</a:t>
            </a:r>
          </a:p>
          <a:p>
            <a:pPr marL="514350" indent="-514350" algn="just">
              <a:buAutoNum type="arabicPeriod"/>
            </a:pPr>
            <a:r>
              <a:rPr lang="en-ZA" dirty="0" smtClean="0"/>
              <a:t>Gravitational force.							[1]</a:t>
            </a:r>
          </a:p>
          <a:p>
            <a:pPr marL="514350" indent="-514350" algn="just">
              <a:buAutoNum type="arabicPeriod"/>
            </a:pPr>
            <a:r>
              <a:rPr lang="en-ZA" dirty="0" smtClean="0"/>
              <a:t>Any two objects with mass has a gravitational force of attraction between them.								[3]</a:t>
            </a:r>
          </a:p>
          <a:p>
            <a:pPr marL="514350" indent="-514350" algn="just">
              <a:buNone/>
            </a:pPr>
            <a:r>
              <a:rPr lang="en-ZA" dirty="0" smtClean="0"/>
              <a:t>3.</a:t>
            </a:r>
            <a:r>
              <a:rPr lang="en-ZA" b="1" dirty="0" smtClean="0"/>
              <a:t>	Mass</a:t>
            </a:r>
            <a:r>
              <a:rPr lang="en-ZA" dirty="0" smtClean="0"/>
              <a:t>. The </a:t>
            </a:r>
            <a:r>
              <a:rPr lang="en-ZA" b="1" dirty="0" smtClean="0"/>
              <a:t>distance</a:t>
            </a:r>
            <a:r>
              <a:rPr lang="en-ZA" dirty="0" smtClean="0"/>
              <a:t> between them.					[2]</a:t>
            </a:r>
          </a:p>
          <a:p>
            <a:pPr marL="514350" indent="-514350" algn="just">
              <a:buAutoNum type="arabicPeriod" startAt="4"/>
            </a:pPr>
            <a:r>
              <a:rPr lang="en-ZA" dirty="0" smtClean="0"/>
              <a:t>Earth is 6 times larger than Moon, so its force of attraction on that person is 6 times greater.		</a:t>
            </a:r>
            <a:r>
              <a:rPr lang="en-ZA" dirty="0"/>
              <a:t>	</a:t>
            </a:r>
            <a:r>
              <a:rPr lang="en-ZA" dirty="0" smtClean="0"/>
              <a:t>[4]</a:t>
            </a:r>
          </a:p>
        </p:txBody>
      </p:sp>
      <p:pic>
        <p:nvPicPr>
          <p:cNvPr id="2" name="Picture 1"/>
          <p:cNvPicPr>
            <a:picLocks noChangeAspect="1"/>
          </p:cNvPicPr>
          <p:nvPr/>
        </p:nvPicPr>
        <p:blipFill>
          <a:blip r:embed="rId2"/>
          <a:stretch>
            <a:fillRect/>
          </a:stretch>
        </p:blipFill>
        <p:spPr>
          <a:xfrm>
            <a:off x="6444211" y="1960037"/>
            <a:ext cx="1727189" cy="1621363"/>
          </a:xfrm>
          <a:prstGeom prst="rect">
            <a:avLst/>
          </a:prstGeom>
        </p:spPr>
      </p:pic>
      <p:pic>
        <p:nvPicPr>
          <p:cNvPr id="4" name="Picture 3"/>
          <p:cNvPicPr>
            <a:picLocks noChangeAspect="1"/>
          </p:cNvPicPr>
          <p:nvPr/>
        </p:nvPicPr>
        <p:blipFill>
          <a:blip r:embed="rId3"/>
          <a:stretch>
            <a:fillRect/>
          </a:stretch>
        </p:blipFill>
        <p:spPr>
          <a:xfrm>
            <a:off x="5220073" y="5502830"/>
            <a:ext cx="3923929" cy="1355170"/>
          </a:xfrm>
          <a:prstGeom prst="rect">
            <a:avLst/>
          </a:prstGeom>
        </p:spPr>
      </p:pic>
    </p:spTree>
    <p:extLst>
      <p:ext uri="{BB962C8B-B14F-4D97-AF65-F5344CB8AC3E}">
        <p14:creationId xmlns:p14="http://schemas.microsoft.com/office/powerpoint/2010/main" val="4263982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514350" indent="-514350" algn="just">
              <a:buNone/>
            </a:pPr>
            <a:r>
              <a:rPr lang="en-ZA" dirty="0" smtClean="0"/>
              <a:t>(</a:t>
            </a:r>
            <a:r>
              <a:rPr lang="en-ZA" i="1" u="sng" dirty="0" smtClean="0"/>
              <a:t>Still</a:t>
            </a:r>
            <a:r>
              <a:rPr lang="en-ZA" dirty="0" smtClean="0"/>
              <a:t>) </a:t>
            </a:r>
            <a:r>
              <a:rPr lang="en-ZA" u="sng" dirty="0" smtClean="0"/>
              <a:t>Question 4</a:t>
            </a:r>
          </a:p>
          <a:p>
            <a:pPr marL="514350" indent="-514350" algn="just">
              <a:buNone/>
            </a:pPr>
            <a:r>
              <a:rPr lang="en-ZA" dirty="0" smtClean="0"/>
              <a:t>5. (a)	</a:t>
            </a:r>
            <a:r>
              <a:rPr lang="en-ZA" b="1" i="1" dirty="0" smtClean="0"/>
              <a:t>m = 60 kg	g = 10</a:t>
            </a:r>
            <a:r>
              <a:rPr lang="en-ZA" dirty="0" smtClean="0"/>
              <a:t>		W = mg	= 60 X 10	= 600 N	[3]</a:t>
            </a:r>
          </a:p>
          <a:p>
            <a:pPr marL="514350" indent="-514350" algn="just">
              <a:buNone/>
            </a:pPr>
            <a:r>
              <a:rPr lang="en-ZA" dirty="0" smtClean="0"/>
              <a:t>    (b)</a:t>
            </a:r>
            <a:r>
              <a:rPr lang="en-ZA" b="1" i="1" dirty="0" smtClean="0"/>
              <a:t>	m = 60 kg	g = 1,6</a:t>
            </a:r>
            <a:r>
              <a:rPr lang="en-ZA" dirty="0" smtClean="0"/>
              <a:t>		W = mg	= 1,6 X 10	= 96 N	[3]</a:t>
            </a:r>
          </a:p>
          <a:p>
            <a:pPr marL="514350" indent="-514350" algn="just">
              <a:buAutoNum type="arabicPeriod" startAt="6"/>
            </a:pPr>
            <a:r>
              <a:rPr lang="en-ZA" dirty="0" smtClean="0"/>
              <a:t>All objects fall with the same acceleration, regardless of their mass.	[2]</a:t>
            </a:r>
          </a:p>
          <a:p>
            <a:pPr marL="514350" indent="-514350" algn="just">
              <a:buAutoNum type="arabicPeriod" startAt="6"/>
            </a:pPr>
            <a:r>
              <a:rPr lang="en-ZA" dirty="0" smtClean="0"/>
              <a:t>10 m/s faster, each second (= 10 m/s²)				[3]</a:t>
            </a:r>
          </a:p>
          <a:p>
            <a:pPr marL="514350" indent="-514350" algn="just">
              <a:buAutoNum type="arabicPeriod" startAt="6"/>
            </a:pPr>
            <a:r>
              <a:rPr lang="en-ZA" dirty="0" smtClean="0"/>
              <a:t>(a) Moon’s force of gravity attracts sea water towards it.		[3]</a:t>
            </a:r>
          </a:p>
          <a:p>
            <a:pPr marL="0" indent="0" algn="just">
              <a:buNone/>
            </a:pPr>
            <a:r>
              <a:rPr lang="en-ZA" dirty="0" smtClean="0"/>
              <a:t>  (b)  Sun &amp; planets stay the same in mass, gravity, distance, movements.	[3]</a:t>
            </a:r>
          </a:p>
          <a:p>
            <a:pPr algn="just">
              <a:buNone/>
            </a:pPr>
            <a:endParaRPr lang="en-US" u="sng" dirty="0" smtClean="0"/>
          </a:p>
          <a:p>
            <a:pPr algn="just">
              <a:buNone/>
            </a:pPr>
            <a:endParaRPr lang="en-ZA" u="sng" dirty="0" smtClean="0"/>
          </a:p>
          <a:p>
            <a:pPr algn="just">
              <a:buNone/>
            </a:pPr>
            <a:r>
              <a:rPr lang="en-ZA" u="sng" dirty="0" smtClean="0"/>
              <a:t>Question 5</a:t>
            </a:r>
          </a:p>
          <a:p>
            <a:pPr marL="514350" indent="-514350" algn="just">
              <a:buNone/>
            </a:pPr>
            <a:r>
              <a:rPr lang="en-ZA" dirty="0" smtClean="0"/>
              <a:t>1. Iron. Steel. Nickel. Cobalt.	[4]		2. Over a distance.	[1]</a:t>
            </a:r>
          </a:p>
          <a:p>
            <a:pPr marL="514350" indent="-514350" algn="just">
              <a:buNone/>
            </a:pPr>
            <a:r>
              <a:rPr lang="en-ZA" dirty="0" smtClean="0"/>
              <a:t>3. (a)	</a:t>
            </a:r>
            <a:r>
              <a:rPr lang="en-ZA" dirty="0" smtClean="0">
                <a:sym typeface="Wingdings"/>
              </a:rPr>
              <a:t></a:t>
            </a:r>
            <a:r>
              <a:rPr lang="en-ZA" dirty="0" smtClean="0"/>
              <a:t>	</a:t>
            </a:r>
            <a:r>
              <a:rPr lang="en-ZA" b="1" dirty="0" smtClean="0"/>
              <a:t>N</a:t>
            </a:r>
            <a:r>
              <a:rPr lang="en-ZA" dirty="0" smtClean="0"/>
              <a:t>	</a:t>
            </a:r>
            <a:r>
              <a:rPr lang="en-ZA" dirty="0" smtClean="0">
                <a:sym typeface="Wingdings"/>
              </a:rPr>
              <a:t>		    	   </a:t>
            </a:r>
            <a:r>
              <a:rPr lang="en-ZA" b="1" dirty="0" smtClean="0">
                <a:sym typeface="Wingdings"/>
              </a:rPr>
              <a:t>S</a:t>
            </a:r>
            <a:r>
              <a:rPr lang="en-ZA" dirty="0" smtClean="0">
                <a:sym typeface="Wingdings"/>
              </a:rPr>
              <a:t>			[2]</a:t>
            </a:r>
          </a:p>
          <a:p>
            <a:pPr marL="514350" indent="-514350" algn="just">
              <a:buNone/>
            </a:pPr>
            <a:r>
              <a:rPr lang="en-ZA" dirty="0" smtClean="0">
                <a:sym typeface="Wingdings"/>
              </a:rPr>
              <a:t>    (b) Area around magnet, in which influence of magnet can be felt.</a:t>
            </a:r>
          </a:p>
          <a:p>
            <a:pPr marL="514350" indent="-514350" algn="just">
              <a:buNone/>
            </a:pPr>
            <a:r>
              <a:rPr lang="en-ZA" dirty="0" smtClean="0">
                <a:sym typeface="Wingdings"/>
              </a:rPr>
              <a:t>4. repel . . . attract	[2]	               </a:t>
            </a:r>
          </a:p>
          <a:p>
            <a:pPr marL="514350" indent="-514350" algn="just">
              <a:buNone/>
            </a:pPr>
            <a:r>
              <a:rPr lang="en-ZA" dirty="0" smtClean="0">
                <a:sym typeface="Wingdings"/>
              </a:rPr>
              <a:t>5.(a) Generators. Motors. Trains. </a:t>
            </a:r>
            <a:r>
              <a:rPr lang="en-ZA" dirty="0" err="1" smtClean="0">
                <a:sym typeface="Wingdings"/>
              </a:rPr>
              <a:t>ElectroMagnets</a:t>
            </a:r>
            <a:r>
              <a:rPr lang="en-ZA" dirty="0" smtClean="0">
                <a:sym typeface="Wingdings"/>
              </a:rPr>
              <a:t>.    (b) Fridge magnets. Credit cards. Phones. Doorbells.        (c) X-ray. MRI.      (d) Hard-drives. Speakers.									[4]</a:t>
            </a:r>
          </a:p>
          <a:p>
            <a:pPr marL="514350" indent="-514350" algn="just">
              <a:buNone/>
            </a:pPr>
            <a:endParaRPr lang="en-ZA" dirty="0" smtClean="0"/>
          </a:p>
          <a:p>
            <a:pPr>
              <a:buNone/>
            </a:pPr>
            <a:endParaRPr lang="en-ZA" dirty="0"/>
          </a:p>
        </p:txBody>
      </p:sp>
      <p:pic>
        <p:nvPicPr>
          <p:cNvPr id="2" name="Picture 1"/>
          <p:cNvPicPr>
            <a:picLocks noChangeAspect="1"/>
          </p:cNvPicPr>
          <p:nvPr/>
        </p:nvPicPr>
        <p:blipFill>
          <a:blip r:embed="rId2"/>
          <a:stretch>
            <a:fillRect/>
          </a:stretch>
        </p:blipFill>
        <p:spPr>
          <a:xfrm>
            <a:off x="3505200" y="5507503"/>
            <a:ext cx="2915816" cy="1371602"/>
          </a:xfrm>
          <a:prstGeom prst="rect">
            <a:avLst/>
          </a:prstGeom>
        </p:spPr>
      </p:pic>
    </p:spTree>
    <p:extLst>
      <p:ext uri="{BB962C8B-B14F-4D97-AF65-F5344CB8AC3E}">
        <p14:creationId xmlns:p14="http://schemas.microsoft.com/office/powerpoint/2010/main" val="3129529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marL="514350" indent="-514350" algn="just">
              <a:buNone/>
            </a:pPr>
            <a:endParaRPr lang="en-ZA" u="sng" dirty="0" smtClean="0">
              <a:sym typeface="Wingdings"/>
            </a:endParaRPr>
          </a:p>
          <a:p>
            <a:pPr marL="514350" indent="-514350" algn="just">
              <a:buNone/>
            </a:pPr>
            <a:r>
              <a:rPr lang="en-ZA" u="sng" dirty="0" smtClean="0">
                <a:sym typeface="Wingdings"/>
              </a:rPr>
              <a:t>Question 6</a:t>
            </a:r>
          </a:p>
          <a:p>
            <a:pPr marL="514350" indent="-514350" algn="just">
              <a:buAutoNum type="arabicPeriod"/>
            </a:pPr>
            <a:r>
              <a:rPr lang="en-ZA" dirty="0" smtClean="0"/>
              <a:t>(a) B		(b) A			(c) C			[3]</a:t>
            </a:r>
          </a:p>
          <a:p>
            <a:pPr marL="514350" indent="-514350" algn="just">
              <a:buAutoNum type="arabicPeriod"/>
            </a:pPr>
            <a:r>
              <a:rPr lang="en-ZA" dirty="0" smtClean="0"/>
              <a:t>A and C. Opposite charges attract.			[3]</a:t>
            </a:r>
          </a:p>
          <a:p>
            <a:pPr marL="514350" indent="-514350" algn="just">
              <a:buAutoNum type="arabicPeriod"/>
            </a:pPr>
            <a:r>
              <a:rPr lang="en-ZA" dirty="0" smtClean="0"/>
              <a:t>Electroscope.  						 [1]</a:t>
            </a:r>
          </a:p>
          <a:p>
            <a:pPr marL="514350" indent="-514350" algn="just">
              <a:buAutoNum type="arabicPeriod"/>
            </a:pPr>
            <a:r>
              <a:rPr lang="en-ZA" dirty="0" smtClean="0"/>
              <a:t>C   								[1]</a:t>
            </a:r>
          </a:p>
          <a:p>
            <a:pPr marL="514350" indent="-514350" algn="just">
              <a:buAutoNum type="arabicPeriod" startAt="5"/>
            </a:pPr>
            <a:r>
              <a:rPr lang="en-ZA" dirty="0" smtClean="0"/>
              <a:t>Wind blows inside cloud. Particles rub against each other. Electrons are rubbed off it, or onto it. Positively charged clouds attract electrons, negatively charged clouds release electrons. These moving electrons form lightning.	</a:t>
            </a:r>
            <a:r>
              <a:rPr lang="en-ZA" dirty="0" smtClean="0"/>
              <a:t>						[</a:t>
            </a:r>
            <a:r>
              <a:rPr lang="en-ZA" dirty="0" smtClean="0"/>
              <a:t>5]</a:t>
            </a:r>
          </a:p>
          <a:p>
            <a:pPr marL="514350" indent="-514350" algn="just">
              <a:buAutoNum type="arabicPeriod" startAt="5"/>
            </a:pPr>
            <a:r>
              <a:rPr lang="en-ZA" dirty="0" smtClean="0"/>
              <a:t>Avoid trees, water, metal fences, landline phones, window areas. Unplug TV and computers.		[3]</a:t>
            </a:r>
          </a:p>
        </p:txBody>
      </p:sp>
      <p:pic>
        <p:nvPicPr>
          <p:cNvPr id="2" name="Picture 1"/>
          <p:cNvPicPr>
            <a:picLocks noChangeAspect="1"/>
          </p:cNvPicPr>
          <p:nvPr/>
        </p:nvPicPr>
        <p:blipFill>
          <a:blip r:embed="rId2"/>
          <a:stretch>
            <a:fillRect/>
          </a:stretch>
        </p:blipFill>
        <p:spPr>
          <a:xfrm>
            <a:off x="6400800" y="59788"/>
            <a:ext cx="1967088" cy="3138192"/>
          </a:xfrm>
          <a:prstGeom prst="rect">
            <a:avLst/>
          </a:prstGeom>
        </p:spPr>
      </p:pic>
    </p:spTree>
    <p:extLst>
      <p:ext uri="{BB962C8B-B14F-4D97-AF65-F5344CB8AC3E}">
        <p14:creationId xmlns:p14="http://schemas.microsoft.com/office/powerpoint/2010/main" val="348715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313</Words>
  <Application>Microsoft Office PowerPoint</Application>
  <PresentationFormat>On-screen Show (4:3)</PresentationFormat>
  <Paragraphs>68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1_Office Theme</vt:lpstr>
      <vt:lpstr>MAGNETIC FORCE</vt:lpstr>
      <vt:lpstr>ELECTROSTATIC FORCES</vt:lpstr>
      <vt:lpstr>QUESTIONS Page 105</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FORCE</dc:title>
  <dc:creator>Anton Theron</dc:creator>
  <cp:lastModifiedBy>Calvin Theron</cp:lastModifiedBy>
  <cp:revision>3</cp:revision>
  <dcterms:created xsi:type="dcterms:W3CDTF">2006-08-16T00:00:00Z</dcterms:created>
  <dcterms:modified xsi:type="dcterms:W3CDTF">2020-06-06T11:26:40Z</dcterms:modified>
</cp:coreProperties>
</file>